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8" r:id="rId2"/>
    <p:sldId id="257" r:id="rId3"/>
    <p:sldId id="260" r:id="rId4"/>
    <p:sldId id="259" r:id="rId5"/>
    <p:sldId id="261" r:id="rId6"/>
    <p:sldId id="262" r:id="rId7"/>
    <p:sldId id="264" r:id="rId8"/>
    <p:sldId id="263" r:id="rId9"/>
    <p:sldId id="265" r:id="rId10"/>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37"/>
  </p:normalViewPr>
  <p:slideViewPr>
    <p:cSldViewPr>
      <p:cViewPr varScale="1">
        <p:scale>
          <a:sx n="125" d="100"/>
          <a:sy n="125" d="100"/>
        </p:scale>
        <p:origin x="704" y="168"/>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7EE998-A47C-4D56-B049-330D218708F5}" type="datetimeFigureOut">
              <a:rPr lang="en-US" smtClean="0"/>
              <a:t>6/20/21</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B00EC7-F48B-4E2F-8FAD-5AA577758E2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7B00EC7-F48B-4E2F-8FAD-5AA577758E24}" type="slidenum">
              <a:rPr lang="en-US" smtClean="0"/>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CC25E58-95E8-4534-A8CD-EF3C3E92F485}" type="datetimeFigureOut">
              <a:rPr lang="en-US" smtClean="0"/>
              <a:pPr/>
              <a:t>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BC4A8-2282-436A-A876-FFE86AB83144}"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C25E58-95E8-4534-A8CD-EF3C3E92F485}" type="datetimeFigureOut">
              <a:rPr lang="en-US" smtClean="0"/>
              <a:pPr/>
              <a:t>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BC4A8-2282-436A-A876-FFE86AB83144}"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C25E58-95E8-4534-A8CD-EF3C3E92F485}" type="datetimeFigureOut">
              <a:rPr lang="en-US" smtClean="0"/>
              <a:pPr/>
              <a:t>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BC4A8-2282-436A-A876-FFE86AB83144}"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C25E58-95E8-4534-A8CD-EF3C3E92F485}" type="datetimeFigureOut">
              <a:rPr lang="en-US" smtClean="0"/>
              <a:pPr/>
              <a:t>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BC4A8-2282-436A-A876-FFE86AB83144}"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C25E58-95E8-4534-A8CD-EF3C3E92F485}" type="datetimeFigureOut">
              <a:rPr lang="en-US" smtClean="0"/>
              <a:pPr/>
              <a:t>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ECBC4A8-2282-436A-A876-FFE86AB83144}"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CC25E58-95E8-4534-A8CD-EF3C3E92F485}" type="datetimeFigureOut">
              <a:rPr lang="en-US" smtClean="0"/>
              <a:pPr/>
              <a:t>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BC4A8-2282-436A-A876-FFE86AB83144}"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CC25E58-95E8-4534-A8CD-EF3C3E92F485}" type="datetimeFigureOut">
              <a:rPr lang="en-US" smtClean="0"/>
              <a:pPr/>
              <a:t>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ECBC4A8-2282-436A-A876-FFE86AB83144}"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CC25E58-95E8-4534-A8CD-EF3C3E92F485}" type="datetimeFigureOut">
              <a:rPr lang="en-US" smtClean="0"/>
              <a:pPr/>
              <a:t>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ECBC4A8-2282-436A-A876-FFE86AB83144}"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C25E58-95E8-4534-A8CD-EF3C3E92F485}" type="datetimeFigureOut">
              <a:rPr lang="en-US" smtClean="0"/>
              <a:pPr/>
              <a:t>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ECBC4A8-2282-436A-A876-FFE86AB83144}"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C25E58-95E8-4534-A8CD-EF3C3E92F485}" type="datetimeFigureOut">
              <a:rPr lang="en-US" smtClean="0"/>
              <a:pPr/>
              <a:t>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BC4A8-2282-436A-A876-FFE86AB83144}"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C25E58-95E8-4534-A8CD-EF3C3E92F485}" type="datetimeFigureOut">
              <a:rPr lang="en-US" smtClean="0"/>
              <a:pPr/>
              <a:t>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ECBC4A8-2282-436A-A876-FFE86AB83144}"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4CC25E58-95E8-4534-A8CD-EF3C3E92F485}" type="datetimeFigureOut">
              <a:rPr lang="en-US" smtClean="0"/>
              <a:pPr/>
              <a:t>6/20/21</a:t>
            </a:fld>
            <a:endParaRPr lang="en-US" dirty="0"/>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8ECBC4A8-2282-436A-A876-FFE86AB83144}"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media.preziusercontent.com/media/2/6/a/4fe64c5da16b1032649ba0af45291d3cfff54.png"/>
          <p:cNvPicPr>
            <a:picLocks noChangeAspect="1" noChangeArrowheads="1"/>
          </p:cNvPicPr>
          <p:nvPr/>
        </p:nvPicPr>
        <p:blipFill>
          <a:blip r:embed="rId2"/>
          <a:srcRect/>
          <a:stretch>
            <a:fillRect/>
          </a:stretch>
        </p:blipFill>
        <p:spPr bwMode="auto">
          <a:xfrm>
            <a:off x="1295400" y="666750"/>
            <a:ext cx="6494463" cy="3248026"/>
          </a:xfrm>
          <a:prstGeom prst="rect">
            <a:avLst/>
          </a:prstGeom>
          <a:noFill/>
        </p:spPr>
      </p:pic>
      <p:sp>
        <p:nvSpPr>
          <p:cNvPr id="3" name="Rectangle 2"/>
          <p:cNvSpPr/>
          <p:nvPr/>
        </p:nvSpPr>
        <p:spPr>
          <a:xfrm>
            <a:off x="0" y="0"/>
            <a:ext cx="9144000" cy="769441"/>
          </a:xfrm>
          <a:prstGeom prst="rect">
            <a:avLst/>
          </a:prstGeom>
        </p:spPr>
        <p:txBody>
          <a:bodyPr wrap="square">
            <a:spAutoFit/>
          </a:bodyPr>
          <a:lstStyle/>
          <a:p>
            <a:pPr algn="ctr"/>
            <a:r>
              <a:rPr lang="en-US" sz="4400" b="1" dirty="0"/>
              <a:t>Indoor Games</a:t>
            </a:r>
          </a:p>
        </p:txBody>
      </p:sp>
      <p:sp>
        <p:nvSpPr>
          <p:cNvPr id="4" name="Rectangle 3"/>
          <p:cNvSpPr/>
          <p:nvPr/>
        </p:nvSpPr>
        <p:spPr>
          <a:xfrm>
            <a:off x="0" y="3943350"/>
            <a:ext cx="9144000" cy="584775"/>
          </a:xfrm>
          <a:prstGeom prst="rect">
            <a:avLst/>
          </a:prstGeom>
        </p:spPr>
        <p:txBody>
          <a:bodyPr wrap="square">
            <a:spAutoFit/>
          </a:bodyPr>
          <a:lstStyle/>
          <a:p>
            <a:pPr algn="ctr"/>
            <a:r>
              <a:rPr lang="en-IN" sz="3200" dirty="0">
                <a:solidFill>
                  <a:srgbClr val="002060"/>
                </a:solidFill>
                <a:latin typeface="Algerian" pitchFamily="82" charset="0"/>
              </a:rPr>
              <a:t>Pawan Mahadu Sarule</a:t>
            </a:r>
            <a:endParaRPr lang="en-US" sz="3200" dirty="0">
              <a:solidFill>
                <a:srgbClr val="002060"/>
              </a:solidFill>
              <a:latin typeface="Algerian" pitchFamily="82" charset="0"/>
            </a:endParaRPr>
          </a:p>
        </p:txBody>
      </p:sp>
      <p:sp>
        <p:nvSpPr>
          <p:cNvPr id="5" name="Rectangle 4"/>
          <p:cNvSpPr/>
          <p:nvPr/>
        </p:nvSpPr>
        <p:spPr>
          <a:xfrm>
            <a:off x="0" y="4476750"/>
            <a:ext cx="9144000" cy="461665"/>
          </a:xfrm>
          <a:prstGeom prst="rect">
            <a:avLst/>
          </a:prstGeom>
        </p:spPr>
        <p:txBody>
          <a:bodyPr wrap="square">
            <a:spAutoFit/>
          </a:bodyPr>
          <a:lstStyle/>
          <a:p>
            <a:pPr algn="ctr"/>
            <a:r>
              <a:rPr lang="en-IN" sz="2400" b="1" dirty="0">
                <a:solidFill>
                  <a:srgbClr val="002060"/>
                </a:solidFill>
              </a:rPr>
              <a:t>Class: FYBCA(Sci)</a:t>
            </a:r>
            <a:endParaRPr lang="en-US" sz="2400" b="1" dirty="0">
              <a:solidFill>
                <a:srgbClr val="00206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AutoShape 2" descr="https://media.preziusercontent.com/media/2/6/a/4fe64c5da16b1032649ba0af45291d3cfff54.png"/>
          <p:cNvSpPr>
            <a:spLocks noChangeAspect="1" noChangeArrowheads="1"/>
          </p:cNvSpPr>
          <p:nvPr/>
        </p:nvSpPr>
        <p:spPr bwMode="auto">
          <a:xfrm>
            <a:off x="155575" y="-136525"/>
            <a:ext cx="298450" cy="298450"/>
          </a:xfrm>
          <a:prstGeom prst="rect">
            <a:avLst/>
          </a:prstGeom>
          <a:noFill/>
        </p:spPr>
        <p:txBody>
          <a:bodyPr vert="horz" wrap="square" lIns="91440" tIns="45720" rIns="91440" bIns="45720" numCol="1" anchor="t" anchorCtr="0" compatLnSpc="1">
            <a:prstTxWarp prst="textNoShape">
              <a:avLst/>
            </a:prstTxWarp>
          </a:bodyPr>
          <a:lstStyle/>
          <a:p>
            <a:endParaRPr lang="en-US" dirty="0"/>
          </a:p>
        </p:txBody>
      </p:sp>
      <p:sp>
        <p:nvSpPr>
          <p:cNvPr id="5" name="Rectangle 4"/>
          <p:cNvSpPr/>
          <p:nvPr/>
        </p:nvSpPr>
        <p:spPr>
          <a:xfrm>
            <a:off x="5638800" y="1428750"/>
            <a:ext cx="3124200" cy="2554545"/>
          </a:xfrm>
          <a:prstGeom prst="rect">
            <a:avLst/>
          </a:prstGeom>
        </p:spPr>
        <p:txBody>
          <a:bodyPr wrap="square">
            <a:spAutoFit/>
          </a:bodyPr>
          <a:lstStyle/>
          <a:p>
            <a:r>
              <a:rPr lang="en-US" sz="3200" dirty="0">
                <a:solidFill>
                  <a:schemeClr val="accent5">
                    <a:lumMod val="50000"/>
                  </a:schemeClr>
                </a:solidFill>
              </a:rPr>
              <a:t>Indoor games are ones that happen or are used inside a building and not outside.</a:t>
            </a:r>
          </a:p>
        </p:txBody>
      </p:sp>
      <p:sp>
        <p:nvSpPr>
          <p:cNvPr id="6" name="Rectangle 5"/>
          <p:cNvSpPr/>
          <p:nvPr/>
        </p:nvSpPr>
        <p:spPr>
          <a:xfrm>
            <a:off x="0" y="209550"/>
            <a:ext cx="9144000" cy="830997"/>
          </a:xfrm>
          <a:prstGeom prst="rect">
            <a:avLst/>
          </a:prstGeom>
        </p:spPr>
        <p:txBody>
          <a:bodyPr wrap="square">
            <a:spAutoFit/>
          </a:bodyPr>
          <a:lstStyle/>
          <a:p>
            <a:pPr lvl="0" algn="ctr"/>
            <a:r>
              <a:rPr lang="en-US" sz="4800" b="1" dirty="0">
                <a:solidFill>
                  <a:schemeClr val="accent5">
                    <a:lumMod val="50000"/>
                  </a:schemeClr>
                </a:solidFill>
                <a:latin typeface="Colonna MT" pitchFamily="82" charset="0"/>
              </a:rPr>
              <a:t>What is Indoor Games?</a:t>
            </a:r>
          </a:p>
        </p:txBody>
      </p:sp>
      <p:pic>
        <p:nvPicPr>
          <p:cNvPr id="7" name="Picture 3" descr="C:\Users\Admin\Downloads\pngwing.com (38).png"/>
          <p:cNvPicPr>
            <a:picLocks noChangeAspect="1" noChangeArrowheads="1"/>
          </p:cNvPicPr>
          <p:nvPr/>
        </p:nvPicPr>
        <p:blipFill>
          <a:blip r:embed="rId2"/>
          <a:srcRect/>
          <a:stretch>
            <a:fillRect/>
          </a:stretch>
        </p:blipFill>
        <p:spPr bwMode="auto">
          <a:xfrm>
            <a:off x="1219200" y="514350"/>
            <a:ext cx="3809999" cy="4546598"/>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https://media.preziusercontent.com/media/5/1/6/968be995180763ad8c024e9ffd1631ef8bb0d.jpg"/>
          <p:cNvPicPr>
            <a:picLocks noChangeAspect="1" noChangeArrowheads="1"/>
          </p:cNvPicPr>
          <p:nvPr/>
        </p:nvPicPr>
        <p:blipFill>
          <a:blip r:embed="rId2"/>
          <a:srcRect/>
          <a:stretch>
            <a:fillRect/>
          </a:stretch>
        </p:blipFill>
        <p:spPr bwMode="auto">
          <a:xfrm>
            <a:off x="76200" y="803408"/>
            <a:ext cx="4495800" cy="3597142"/>
          </a:xfrm>
          <a:prstGeom prst="rect">
            <a:avLst/>
          </a:prstGeom>
          <a:noFill/>
        </p:spPr>
      </p:pic>
      <p:sp>
        <p:nvSpPr>
          <p:cNvPr id="3" name="Rectangle 2"/>
          <p:cNvSpPr/>
          <p:nvPr/>
        </p:nvSpPr>
        <p:spPr>
          <a:xfrm>
            <a:off x="4648200" y="1200150"/>
            <a:ext cx="4343400" cy="3416320"/>
          </a:xfrm>
          <a:prstGeom prst="rect">
            <a:avLst/>
          </a:prstGeom>
        </p:spPr>
        <p:txBody>
          <a:bodyPr wrap="square">
            <a:spAutoFit/>
          </a:bodyPr>
          <a:lstStyle/>
          <a:p>
            <a:pPr>
              <a:buFont typeface="Arial" pitchFamily="34" charset="0"/>
              <a:buChar char="•"/>
            </a:pPr>
            <a:r>
              <a:rPr lang="en-US" dirty="0">
                <a:solidFill>
                  <a:schemeClr val="accent6">
                    <a:lumMod val="50000"/>
                  </a:schemeClr>
                </a:solidFill>
              </a:rPr>
              <a:t>This game with a stalwart that India can boast of proudly (Vishwanathan  Anand) is certainly one of the most mentally taxing and IQ-demanding games. </a:t>
            </a:r>
          </a:p>
          <a:p>
            <a:pPr>
              <a:buFont typeface="Arial" pitchFamily="34" charset="0"/>
              <a:buChar char="•"/>
            </a:pPr>
            <a:r>
              <a:rPr lang="en-US" dirty="0">
                <a:solidFill>
                  <a:schemeClr val="accent6">
                    <a:lumMod val="50000"/>
                  </a:schemeClr>
                </a:solidFill>
              </a:rPr>
              <a:t> With roots lying in Ancient India in the Gupta Empire, it was known as ‘chaturanga’- literally meaning four divisions (infantry, cavalry, elephantry and chariotry represented by pawn, knight, bishop and rook). </a:t>
            </a:r>
          </a:p>
          <a:p>
            <a:pPr>
              <a:buFont typeface="Arial" pitchFamily="34" charset="0"/>
              <a:buChar char="•"/>
            </a:pPr>
            <a:r>
              <a:rPr lang="en-US" dirty="0">
                <a:solidFill>
                  <a:schemeClr val="accent6">
                    <a:lumMod val="50000"/>
                  </a:schemeClr>
                </a:solidFill>
              </a:rPr>
              <a:t> Its spread into and across Europe did not occur until the 1000s.</a:t>
            </a:r>
          </a:p>
        </p:txBody>
      </p:sp>
      <p:sp>
        <p:nvSpPr>
          <p:cNvPr id="4" name="Rectangle 3"/>
          <p:cNvSpPr/>
          <p:nvPr/>
        </p:nvSpPr>
        <p:spPr>
          <a:xfrm>
            <a:off x="0" y="209550"/>
            <a:ext cx="9144000" cy="830997"/>
          </a:xfrm>
          <a:prstGeom prst="rect">
            <a:avLst/>
          </a:prstGeom>
        </p:spPr>
        <p:txBody>
          <a:bodyPr wrap="square">
            <a:spAutoFit/>
          </a:bodyPr>
          <a:lstStyle/>
          <a:p>
            <a:pPr algn="ctr"/>
            <a:r>
              <a:rPr lang="en-US" sz="4800" b="1" dirty="0">
                <a:solidFill>
                  <a:schemeClr val="accent6">
                    <a:lumMod val="50000"/>
                  </a:schemeClr>
                </a:solidFill>
                <a:latin typeface="Colonna MT" pitchFamily="82" charset="0"/>
              </a:rPr>
              <a:t>Chess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9144000" cy="830997"/>
          </a:xfrm>
          <a:prstGeom prst="rect">
            <a:avLst/>
          </a:prstGeom>
        </p:spPr>
        <p:txBody>
          <a:bodyPr wrap="square">
            <a:spAutoFit/>
          </a:bodyPr>
          <a:lstStyle/>
          <a:p>
            <a:pPr algn="ctr"/>
            <a:r>
              <a:rPr lang="en-US" sz="4800" b="1" dirty="0">
                <a:solidFill>
                  <a:srgbClr val="00B050"/>
                </a:solidFill>
                <a:latin typeface="Colonna MT" pitchFamily="82" charset="0"/>
              </a:rPr>
              <a:t>BILLIARDS</a:t>
            </a:r>
          </a:p>
        </p:txBody>
      </p:sp>
      <p:sp>
        <p:nvSpPr>
          <p:cNvPr id="4" name="Rectangle 3"/>
          <p:cNvSpPr/>
          <p:nvPr/>
        </p:nvSpPr>
        <p:spPr>
          <a:xfrm>
            <a:off x="228600" y="896183"/>
            <a:ext cx="4572000" cy="4247317"/>
          </a:xfrm>
          <a:prstGeom prst="rect">
            <a:avLst/>
          </a:prstGeom>
        </p:spPr>
        <p:txBody>
          <a:bodyPr>
            <a:spAutoFit/>
          </a:bodyPr>
          <a:lstStyle/>
          <a:p>
            <a:pPr>
              <a:buFont typeface="Arial" pitchFamily="34" charset="0"/>
              <a:buChar char="•"/>
            </a:pPr>
            <a:r>
              <a:rPr lang="en-US" dirty="0"/>
              <a:t> </a:t>
            </a:r>
            <a:r>
              <a:rPr lang="en-US" dirty="0">
                <a:solidFill>
                  <a:schemeClr val="accent6">
                    <a:lumMod val="50000"/>
                  </a:schemeClr>
                </a:solidFill>
              </a:rPr>
              <a:t>A general term used for Carambole Billiards, this is the most popular game from the family of billiards (others include three- cushion billiards, pool, etc). </a:t>
            </a:r>
          </a:p>
          <a:p>
            <a:pPr>
              <a:buFont typeface="Arial" pitchFamily="34" charset="0"/>
              <a:buChar char="•"/>
            </a:pPr>
            <a:r>
              <a:rPr lang="en-US" dirty="0">
                <a:solidFill>
                  <a:schemeClr val="accent6">
                    <a:lumMod val="50000"/>
                  </a:schemeClr>
                </a:solidFill>
              </a:rPr>
              <a:t> It is believed to have its origins in France in the late 1700s. </a:t>
            </a:r>
          </a:p>
          <a:p>
            <a:pPr>
              <a:buFont typeface="Arial" pitchFamily="34" charset="0"/>
              <a:buChar char="•"/>
            </a:pPr>
            <a:r>
              <a:rPr lang="en-US" dirty="0">
                <a:solidFill>
                  <a:schemeClr val="accent6">
                    <a:lumMod val="50000"/>
                  </a:schemeClr>
                </a:solidFill>
              </a:rPr>
              <a:t>The carambole billiard game (most popular in the family) has a very simple objective- a point is scored (known as count) when the cue ball hits both the object balls in a single stroke. </a:t>
            </a:r>
          </a:p>
          <a:p>
            <a:pPr>
              <a:buFont typeface="Arial" pitchFamily="34" charset="0"/>
              <a:buChar char="•"/>
            </a:pPr>
            <a:r>
              <a:rPr lang="en-US" dirty="0">
                <a:solidFill>
                  <a:schemeClr val="accent6">
                    <a:lumMod val="50000"/>
                  </a:schemeClr>
                </a:solidFill>
              </a:rPr>
              <a:t>As soon as a preset number of points is reached the winner is decided. </a:t>
            </a:r>
          </a:p>
          <a:p>
            <a:pPr>
              <a:buFont typeface="Arial" pitchFamily="34" charset="0"/>
              <a:buChar char="•"/>
            </a:pPr>
            <a:r>
              <a:rPr lang="en-US" dirty="0">
                <a:solidFill>
                  <a:schemeClr val="accent6">
                    <a:lumMod val="50000"/>
                  </a:schemeClr>
                </a:solidFill>
              </a:rPr>
              <a:t>Other variations of billiards include limited-rail billiards, balkline billiards, cushion carom, three-cushion billiards, etc.</a:t>
            </a:r>
          </a:p>
        </p:txBody>
      </p:sp>
      <p:pic>
        <p:nvPicPr>
          <p:cNvPr id="1026" name="Picture 2" descr="C:\Users\Admin\Downloads\pngwing.com (35).png"/>
          <p:cNvPicPr>
            <a:picLocks noChangeAspect="1" noChangeArrowheads="1"/>
          </p:cNvPicPr>
          <p:nvPr/>
        </p:nvPicPr>
        <p:blipFill>
          <a:blip r:embed="rId2"/>
          <a:srcRect/>
          <a:stretch>
            <a:fillRect/>
          </a:stretch>
        </p:blipFill>
        <p:spPr bwMode="auto">
          <a:xfrm>
            <a:off x="4645736" y="652721"/>
            <a:ext cx="4498264" cy="4490779"/>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AutoShape 2" descr="George Washington v Dayton"/>
          <p:cNvSpPr>
            <a:spLocks noChangeAspect="1" noChangeArrowheads="1"/>
          </p:cNvSpPr>
          <p:nvPr/>
        </p:nvSpPr>
        <p:spPr bwMode="auto">
          <a:xfrm>
            <a:off x="155575" y="-136525"/>
            <a:ext cx="298450" cy="29845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76" name="AutoShape 4" descr="College basketball's 10 best games of 2019-20 - SBNation.com"/>
          <p:cNvSpPr>
            <a:spLocks noChangeAspect="1" noChangeArrowheads="1"/>
          </p:cNvSpPr>
          <p:nvPr/>
        </p:nvSpPr>
        <p:spPr bwMode="auto">
          <a:xfrm>
            <a:off x="155575" y="-136525"/>
            <a:ext cx="298450" cy="298450"/>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7" name="Rectangle 6"/>
          <p:cNvSpPr/>
          <p:nvPr/>
        </p:nvSpPr>
        <p:spPr>
          <a:xfrm>
            <a:off x="4038600" y="971550"/>
            <a:ext cx="5105400" cy="3693319"/>
          </a:xfrm>
          <a:prstGeom prst="rect">
            <a:avLst/>
          </a:prstGeom>
        </p:spPr>
        <p:txBody>
          <a:bodyPr wrap="square">
            <a:spAutoFit/>
          </a:bodyPr>
          <a:lstStyle/>
          <a:p>
            <a:r>
              <a:rPr lang="en-US" dirty="0">
                <a:solidFill>
                  <a:schemeClr val="accent6">
                    <a:lumMod val="50000"/>
                  </a:schemeClr>
                </a:solidFill>
              </a:rPr>
              <a:t>BASKETBALL Basketball was invented by Dr. James Naismith as an activity to keep his students at gym active on a rainy day. The idea was to come up with a sport that wouldn’t be too rough yet would provide the right amount of physical exercise. Originally played with a soccer ball, the traditional brown ball (used exclusively for basketball) came into existence in the late 1950s (introduced by Tony Hinkle). Points are scored by putting the ball in the basket (two points) if it is in front of the three-point line else three-points are scored. Basketball, in western countries, is played at many levels including college and high-school level basketball. </a:t>
            </a:r>
          </a:p>
        </p:txBody>
      </p:sp>
      <p:sp>
        <p:nvSpPr>
          <p:cNvPr id="8" name="Rectangle 7"/>
          <p:cNvSpPr/>
          <p:nvPr/>
        </p:nvSpPr>
        <p:spPr>
          <a:xfrm>
            <a:off x="0" y="0"/>
            <a:ext cx="9144000" cy="830997"/>
          </a:xfrm>
          <a:prstGeom prst="rect">
            <a:avLst/>
          </a:prstGeom>
        </p:spPr>
        <p:txBody>
          <a:bodyPr wrap="square">
            <a:spAutoFit/>
          </a:bodyPr>
          <a:lstStyle/>
          <a:p>
            <a:pPr algn="ctr"/>
            <a:r>
              <a:rPr lang="en-US" sz="4800" b="1" dirty="0">
                <a:solidFill>
                  <a:schemeClr val="accent6">
                    <a:lumMod val="50000"/>
                  </a:schemeClr>
                </a:solidFill>
                <a:latin typeface="Colonna MT" pitchFamily="82" charset="0"/>
              </a:rPr>
              <a:t>Basket ball</a:t>
            </a:r>
          </a:p>
        </p:txBody>
      </p:sp>
      <p:pic>
        <p:nvPicPr>
          <p:cNvPr id="2050" name="Picture 2" descr="C:\Users\Admin\Downloads\pngwing.com (36).png"/>
          <p:cNvPicPr>
            <a:picLocks noChangeAspect="1" noChangeArrowheads="1"/>
          </p:cNvPicPr>
          <p:nvPr/>
        </p:nvPicPr>
        <p:blipFill>
          <a:blip r:embed="rId2" cstate="print"/>
          <a:srcRect/>
          <a:stretch>
            <a:fillRect/>
          </a:stretch>
        </p:blipFill>
        <p:spPr bwMode="auto">
          <a:xfrm>
            <a:off x="609600" y="450057"/>
            <a:ext cx="2514600" cy="4693444"/>
          </a:xfrm>
          <a:prstGeom prst="rect">
            <a:avLst/>
          </a:prstGeo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64353"/>
            <a:ext cx="9144000" cy="830997"/>
          </a:xfrm>
          <a:prstGeom prst="rect">
            <a:avLst/>
          </a:prstGeom>
        </p:spPr>
        <p:txBody>
          <a:bodyPr wrap="square">
            <a:spAutoFit/>
          </a:bodyPr>
          <a:lstStyle/>
          <a:p>
            <a:pPr algn="ctr"/>
            <a:r>
              <a:rPr lang="en-US" sz="4800" b="1" dirty="0">
                <a:solidFill>
                  <a:srgbClr val="C00000"/>
                </a:solidFill>
                <a:latin typeface="Colonna MT" pitchFamily="82" charset="0"/>
              </a:rPr>
              <a:t>Bowling</a:t>
            </a:r>
          </a:p>
        </p:txBody>
      </p:sp>
      <p:sp>
        <p:nvSpPr>
          <p:cNvPr id="4" name="Rectangle 3"/>
          <p:cNvSpPr/>
          <p:nvPr/>
        </p:nvSpPr>
        <p:spPr>
          <a:xfrm>
            <a:off x="381000" y="895350"/>
            <a:ext cx="3886200" cy="3970318"/>
          </a:xfrm>
          <a:prstGeom prst="rect">
            <a:avLst/>
          </a:prstGeom>
        </p:spPr>
        <p:txBody>
          <a:bodyPr wrap="square">
            <a:spAutoFit/>
          </a:bodyPr>
          <a:lstStyle/>
          <a:p>
            <a:pPr>
              <a:buFont typeface="Arial" pitchFamily="34" charset="0"/>
              <a:buChar char="•"/>
            </a:pPr>
            <a:r>
              <a:rPr lang="en-US" dirty="0">
                <a:solidFill>
                  <a:schemeClr val="accent6">
                    <a:lumMod val="50000"/>
                  </a:schemeClr>
                </a:solidFill>
              </a:rPr>
              <a:t>To a layman this game might seem like a childish indulgence- getting hold of a humongous ball just to knock over ten odd-shaped pins at the end of an alley hardly qualifies as a game, eh? Wrong. </a:t>
            </a:r>
          </a:p>
          <a:p>
            <a:pPr>
              <a:buFont typeface="Arial" pitchFamily="34" charset="0"/>
              <a:buChar char="•"/>
            </a:pPr>
            <a:r>
              <a:rPr lang="en-US" dirty="0">
                <a:solidFill>
                  <a:schemeClr val="accent6">
                    <a:lumMod val="50000"/>
                  </a:schemeClr>
                </a:solidFill>
              </a:rPr>
              <a:t> The sport of bowling has been accepted and is played by over 95 million people across the world, spanning more than 90 countries. </a:t>
            </a:r>
          </a:p>
          <a:p>
            <a:pPr>
              <a:buFont typeface="Arial" pitchFamily="34" charset="0"/>
              <a:buChar char="•"/>
            </a:pPr>
            <a:r>
              <a:rPr lang="en-US" dirty="0">
                <a:solidFill>
                  <a:schemeClr val="accent6">
                    <a:lumMod val="50000"/>
                  </a:schemeClr>
                </a:solidFill>
              </a:rPr>
              <a:t>Its roots are in Ancient Egypt (discovered from remains by Sir Flinders Petrie) and also the Roman Empire where the people used husk balls, leather balls, etc. </a:t>
            </a:r>
          </a:p>
        </p:txBody>
      </p:sp>
      <p:pic>
        <p:nvPicPr>
          <p:cNvPr id="3074" name="Picture 2" descr="C:\Users\Admin\Downloads\pngwing.com (37).png"/>
          <p:cNvPicPr>
            <a:picLocks noChangeAspect="1" noChangeArrowheads="1"/>
          </p:cNvPicPr>
          <p:nvPr/>
        </p:nvPicPr>
        <p:blipFill>
          <a:blip r:embed="rId2"/>
          <a:srcRect/>
          <a:stretch>
            <a:fillRect/>
          </a:stretch>
        </p:blipFill>
        <p:spPr bwMode="auto">
          <a:xfrm>
            <a:off x="3581400" y="1885950"/>
            <a:ext cx="5562600" cy="3257550"/>
          </a:xfrm>
          <a:prstGeom prst="rect">
            <a:avLst/>
          </a:prstGeom>
          <a:no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3" descr="C:\Users\Admin\Downloads\pngwing.com (41).png"/>
          <p:cNvPicPr>
            <a:picLocks noChangeAspect="1" noChangeArrowheads="1"/>
          </p:cNvPicPr>
          <p:nvPr/>
        </p:nvPicPr>
        <p:blipFill>
          <a:blip r:embed="rId2"/>
          <a:srcRect/>
          <a:stretch>
            <a:fillRect/>
          </a:stretch>
        </p:blipFill>
        <p:spPr bwMode="auto">
          <a:xfrm>
            <a:off x="76200" y="285750"/>
            <a:ext cx="4049165" cy="4781550"/>
          </a:xfrm>
          <a:prstGeom prst="rect">
            <a:avLst/>
          </a:prstGeom>
          <a:noFill/>
        </p:spPr>
      </p:pic>
      <p:sp>
        <p:nvSpPr>
          <p:cNvPr id="4" name="Rectangle 3"/>
          <p:cNvSpPr/>
          <p:nvPr/>
        </p:nvSpPr>
        <p:spPr>
          <a:xfrm>
            <a:off x="4572000" y="895350"/>
            <a:ext cx="4572000" cy="3693319"/>
          </a:xfrm>
          <a:prstGeom prst="rect">
            <a:avLst/>
          </a:prstGeom>
        </p:spPr>
        <p:txBody>
          <a:bodyPr>
            <a:spAutoFit/>
          </a:bodyPr>
          <a:lstStyle/>
          <a:p>
            <a:pPr>
              <a:buFont typeface="Arial" pitchFamily="34" charset="0"/>
              <a:buChar char="•"/>
            </a:pPr>
            <a:r>
              <a:rPr lang="en-US" dirty="0"/>
              <a:t> Like squash, Badminton is also a racquet sport (played with a shuttlecock instead of a ball). </a:t>
            </a:r>
          </a:p>
          <a:p>
            <a:pPr>
              <a:buFont typeface="Arial" pitchFamily="34" charset="0"/>
              <a:buChar char="•"/>
            </a:pPr>
            <a:r>
              <a:rPr lang="en-US" dirty="0"/>
              <a:t>Opponents are pitted against one another on either side of a net and a point is scored by a player when the shuttlecock is not returned, during a rally, by his opponent. </a:t>
            </a:r>
          </a:p>
          <a:p>
            <a:pPr>
              <a:buFont typeface="Arial" pitchFamily="34" charset="0"/>
              <a:buChar char="•"/>
            </a:pPr>
            <a:r>
              <a:rPr lang="en-US" dirty="0"/>
              <a:t>1992 was the first year when badminton was first introduced in the Olympics. </a:t>
            </a:r>
          </a:p>
          <a:p>
            <a:pPr>
              <a:buFont typeface="Arial" pitchFamily="34" charset="0"/>
              <a:buChar char="•"/>
            </a:pPr>
            <a:r>
              <a:rPr lang="en-US" dirty="0"/>
              <a:t>This sport requires a good deal of agility, reflexes and hand-eye coordination. </a:t>
            </a:r>
          </a:p>
          <a:p>
            <a:pPr>
              <a:buFont typeface="Arial" pitchFamily="34" charset="0"/>
              <a:buChar char="•"/>
            </a:pPr>
            <a:r>
              <a:rPr lang="en-US" dirty="0"/>
              <a:t>It was in British India (early 1800s) when this sport first came into existence. </a:t>
            </a:r>
          </a:p>
        </p:txBody>
      </p:sp>
      <p:sp>
        <p:nvSpPr>
          <p:cNvPr id="5" name="Rectangle 4"/>
          <p:cNvSpPr/>
          <p:nvPr/>
        </p:nvSpPr>
        <p:spPr>
          <a:xfrm>
            <a:off x="0" y="0"/>
            <a:ext cx="9144000" cy="830997"/>
          </a:xfrm>
          <a:prstGeom prst="rect">
            <a:avLst/>
          </a:prstGeom>
        </p:spPr>
        <p:txBody>
          <a:bodyPr wrap="square">
            <a:spAutoFit/>
          </a:bodyPr>
          <a:lstStyle/>
          <a:p>
            <a:pPr algn="ctr"/>
            <a:r>
              <a:rPr lang="en-US" sz="4800" b="1" dirty="0">
                <a:solidFill>
                  <a:srgbClr val="FFC000"/>
                </a:solidFill>
                <a:latin typeface="Colonna MT" pitchFamily="82" charset="0"/>
              </a:rPr>
              <a:t>Badminton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Admin\Downloads\pngwing.com (39).png"/>
          <p:cNvPicPr>
            <a:picLocks noChangeAspect="1" noChangeArrowheads="1"/>
          </p:cNvPicPr>
          <p:nvPr/>
        </p:nvPicPr>
        <p:blipFill>
          <a:blip r:embed="rId2"/>
          <a:srcRect/>
          <a:stretch>
            <a:fillRect/>
          </a:stretch>
        </p:blipFill>
        <p:spPr bwMode="auto">
          <a:xfrm>
            <a:off x="4637832" y="1123950"/>
            <a:ext cx="4353768" cy="3638550"/>
          </a:xfrm>
          <a:prstGeom prst="rect">
            <a:avLst/>
          </a:prstGeom>
          <a:noFill/>
        </p:spPr>
      </p:pic>
      <p:sp>
        <p:nvSpPr>
          <p:cNvPr id="3" name="Rectangle 2"/>
          <p:cNvSpPr/>
          <p:nvPr/>
        </p:nvSpPr>
        <p:spPr>
          <a:xfrm>
            <a:off x="0" y="209550"/>
            <a:ext cx="9144000" cy="830997"/>
          </a:xfrm>
          <a:prstGeom prst="rect">
            <a:avLst/>
          </a:prstGeom>
        </p:spPr>
        <p:txBody>
          <a:bodyPr wrap="square">
            <a:spAutoFit/>
          </a:bodyPr>
          <a:lstStyle/>
          <a:p>
            <a:pPr algn="ctr"/>
            <a:r>
              <a:rPr lang="en-US" sz="4800" b="1" dirty="0">
                <a:solidFill>
                  <a:srgbClr val="0070C0"/>
                </a:solidFill>
                <a:latin typeface="Colonna MT" pitchFamily="82" charset="0"/>
              </a:rPr>
              <a:t>Table Tennis</a:t>
            </a:r>
          </a:p>
        </p:txBody>
      </p:sp>
      <p:sp>
        <p:nvSpPr>
          <p:cNvPr id="4" name="Rectangle 3"/>
          <p:cNvSpPr/>
          <p:nvPr/>
        </p:nvSpPr>
        <p:spPr>
          <a:xfrm>
            <a:off x="228600" y="1200150"/>
            <a:ext cx="4419600" cy="3416320"/>
          </a:xfrm>
          <a:prstGeom prst="rect">
            <a:avLst/>
          </a:prstGeom>
        </p:spPr>
        <p:txBody>
          <a:bodyPr wrap="square">
            <a:spAutoFit/>
          </a:bodyPr>
          <a:lstStyle/>
          <a:p>
            <a:pPr>
              <a:buFont typeface="Arial" pitchFamily="34" charset="0"/>
              <a:buChar char="•"/>
            </a:pPr>
            <a:r>
              <a:rPr lang="en-US" dirty="0"/>
              <a:t> </a:t>
            </a:r>
            <a:r>
              <a:rPr lang="en-US" dirty="0">
                <a:solidFill>
                  <a:srgbClr val="0070C0"/>
                </a:solidFill>
              </a:rPr>
              <a:t>Analogous to its outdoor counterpart, table tennis can be played by two players (singles) or by four (doubles). </a:t>
            </a:r>
          </a:p>
          <a:p>
            <a:pPr>
              <a:buFont typeface="Arial" pitchFamily="34" charset="0"/>
              <a:buChar char="•"/>
            </a:pPr>
            <a:r>
              <a:rPr lang="en-US" dirty="0">
                <a:solidFill>
                  <a:srgbClr val="0070C0"/>
                </a:solidFill>
              </a:rPr>
              <a:t> The rules of the game, however, are slightly different. The service must be done in a way so as to make the ball drop once in one’s own half of the board and once in the opponent’s half, and thereafter in the opponent’s half only. </a:t>
            </a:r>
          </a:p>
          <a:p>
            <a:pPr>
              <a:buFont typeface="Arial" pitchFamily="34" charset="0"/>
              <a:buChar char="•"/>
            </a:pPr>
            <a:r>
              <a:rPr lang="en-US" dirty="0">
                <a:solidFill>
                  <a:srgbClr val="0070C0"/>
                </a:solidFill>
              </a:rPr>
              <a:t>Owing to the sound of the ball being hit to-and-fro between the racquets, this game is also known as ping-pong</a:t>
            </a:r>
            <a:r>
              <a:rPr lang="en-US" dirty="0"/>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Downloads\pngwing.com (74).png"/>
          <p:cNvPicPr>
            <a:picLocks noChangeAspect="1" noChangeArrowheads="1"/>
          </p:cNvPicPr>
          <p:nvPr/>
        </p:nvPicPr>
        <p:blipFill>
          <a:blip r:embed="rId3"/>
          <a:srcRect l="14167"/>
          <a:stretch>
            <a:fillRect/>
          </a:stretch>
        </p:blipFill>
        <p:spPr bwMode="auto">
          <a:xfrm>
            <a:off x="0" y="0"/>
            <a:ext cx="9144000" cy="4630815"/>
          </a:xfrm>
          <a:prstGeom prst="rect">
            <a:avLst/>
          </a:prstGeom>
          <a:noFill/>
        </p:spPr>
      </p:pic>
      <p:sp>
        <p:nvSpPr>
          <p:cNvPr id="3" name="Rectangle 2"/>
          <p:cNvSpPr/>
          <p:nvPr/>
        </p:nvSpPr>
        <p:spPr>
          <a:xfrm>
            <a:off x="0" y="4393109"/>
            <a:ext cx="9144000" cy="769441"/>
          </a:xfrm>
          <a:prstGeom prst="rect">
            <a:avLst/>
          </a:prstGeom>
        </p:spPr>
        <p:txBody>
          <a:bodyPr wrap="square">
            <a:spAutoFit/>
          </a:bodyPr>
          <a:lstStyle/>
          <a:p>
            <a:pPr algn="ctr"/>
            <a:r>
              <a:rPr lang="en-US" sz="4400" b="1" dirty="0">
                <a:solidFill>
                  <a:srgbClr val="C00000"/>
                </a:solidFill>
                <a:latin typeface="Colonna MT" pitchFamily="82" charset="0"/>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253</TotalTime>
  <Words>663</Words>
  <Application>Microsoft Macintosh PowerPoint</Application>
  <PresentationFormat>On-screen Show (16:9)</PresentationFormat>
  <Paragraphs>33</Paragraphs>
  <Slides>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Algerian</vt:lpstr>
      <vt:lpstr>Arial</vt:lpstr>
      <vt:lpstr>Calibri</vt:lpstr>
      <vt:lpstr>Colonna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Arjun Sarule</cp:lastModifiedBy>
  <cp:revision>29</cp:revision>
  <dcterms:created xsi:type="dcterms:W3CDTF">2021-01-05T17:34:16Z</dcterms:created>
  <dcterms:modified xsi:type="dcterms:W3CDTF">2021-06-20T08:26:31Z</dcterms:modified>
</cp:coreProperties>
</file>

<file path=docProps/thumbnail.jpeg>
</file>